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844802-4757-42DA-8493-89769ABF5560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23EDBC-CB9F-4561-924C-8C7D93AA05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00200"/>
            <a:ext cx="8077200" cy="1774825"/>
          </a:xfrm>
        </p:spPr>
        <p:txBody>
          <a:bodyPr>
            <a:normAutofit fontScale="90000"/>
          </a:bodyPr>
          <a:lstStyle/>
          <a:p>
            <a:r>
              <a:rPr lang="en-US" sz="9600" dirty="0" smtClean="0">
                <a:latin typeface="Pristina" pitchFamily="66" charset="0"/>
              </a:rPr>
              <a:t>A Function and its Derivative</a:t>
            </a:r>
            <a:endParaRPr lang="en-US" sz="9600" dirty="0">
              <a:latin typeface="Pristina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Monotype Corsiva" pitchFamily="66" charset="0"/>
                <a:cs typeface="Mangal" pitchFamily="2"/>
              </a:rPr>
              <a:t>Created by students in 1</a:t>
            </a:r>
            <a:r>
              <a:rPr lang="en-US" sz="3200" baseline="30000" dirty="0" smtClean="0">
                <a:latin typeface="Monotype Corsiva" pitchFamily="66" charset="0"/>
                <a:cs typeface="Mangal" pitchFamily="2"/>
              </a:rPr>
              <a:t>st</a:t>
            </a:r>
            <a:r>
              <a:rPr lang="en-US" sz="3200" dirty="0" smtClean="0">
                <a:latin typeface="Monotype Corsiva" pitchFamily="66" charset="0"/>
                <a:cs typeface="Mangal" pitchFamily="2"/>
              </a:rPr>
              <a:t> block </a:t>
            </a:r>
            <a:r>
              <a:rPr lang="en-US" sz="3200" smtClean="0">
                <a:latin typeface="Monotype Corsiva" pitchFamily="66" charset="0"/>
                <a:cs typeface="Mangal" pitchFamily="2"/>
              </a:rPr>
              <a:t>calculus class</a:t>
            </a:r>
            <a:endParaRPr lang="en-US" sz="3200" dirty="0">
              <a:latin typeface="Monotype Corsiva" pitchFamily="66" charset="0"/>
              <a:cs typeface="Mangal" pitchFamily="2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743200" cy="1162050"/>
          </a:xfrm>
        </p:spPr>
        <p:txBody>
          <a:bodyPr/>
          <a:lstStyle/>
          <a:p>
            <a:pPr algn="ctr"/>
            <a:r>
              <a:rPr lang="en-US" sz="3600" dirty="0" smtClean="0">
                <a:latin typeface="Pristina" pitchFamily="66" charset="0"/>
              </a:rPr>
              <a:t>The Function </a:t>
            </a:r>
            <a:endParaRPr lang="en-US" sz="3600" dirty="0">
              <a:latin typeface="Pristina" pitchFamily="66" charset="0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This function is parabolic.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Domain: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x-intercepts:          and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Maxima: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Increasing: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Decreasing: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Concave  Down: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990600"/>
            <a:ext cx="4949448" cy="560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14513" y="2757487"/>
            <a:ext cx="333375" cy="1905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86039" y="2752726"/>
            <a:ext cx="438150" cy="19050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276600"/>
            <a:ext cx="466725" cy="19050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0213" y="3538538"/>
            <a:ext cx="361950" cy="190500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88" y="3024188"/>
            <a:ext cx="295275" cy="190500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2514600"/>
            <a:ext cx="514350" cy="190500"/>
          </a:xfrm>
          <a:prstGeom prst="rect">
            <a:avLst/>
          </a:prstGeom>
          <a:noFill/>
        </p:spPr>
      </p:pic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9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3781425"/>
            <a:ext cx="514350" cy="1905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37 -0.31087 C 0.20938 -0.32152 0.19532 -0.33217 0.19045 -0.33217 C 0.15938 -0.33217 0.12743 -0.1655 0.12743 0.00116 C 0.12743 -0.08287 0.11146 -0.1655 0.09636 -0.1655 C 0.08039 -0.1655 0.06528 -0.08148 0.06528 0.00116 C 0.06528 -0.04027 0.0573 -0.08287 0.04931 -0.08287 C 0.04132 -0.08287 0.03334 -0.04143 0.03334 0.00116 C 0.03334 -0.02013 0.02934 -0.04027 0.02535 -0.04027 C 0.02136 -0.04027 0.01736 -0.01898 0.01736 0.00116 C 0.01736 -0.00949 0.01528 -0.02013 0.01337 -0.02013 C 0.01233 -0.02013 0.00938 -0.00949 0.00938 0.00116 C 0.00938 -0.00416 0.00834 -0.00949 0.0073 -0.00949 C 0.0073 -0.01087 0.00521 -0.00416 0.00521 0.00116 C 0.00521 -0.00162 0.00521 -0.00416 0.00417 -0.00416 C 0.00417 -0.00277 0.00313 -0.00138 0.00313 0.00116 C 0.00313 -0.00023 0.00313 -0.00162 0.00313 -0.00277 C 0.00209 -0.00277 0.00209 -0.00138 0.00209 -4.81481E-6 C 0.00105 -4.81481E-6 0.00105 -0.00138 0.00105 -0.00277 C -3.33333E-6 -0.00277 -3.33333E-6 -0.00138 -3.33333E-6 -4.81481E-6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219200"/>
            <a:ext cx="403784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reeform 12"/>
          <p:cNvSpPr/>
          <p:nvPr/>
        </p:nvSpPr>
        <p:spPr>
          <a:xfrm>
            <a:off x="5867400" y="2971800"/>
            <a:ext cx="501312" cy="594360"/>
          </a:xfrm>
          <a:custGeom>
            <a:avLst/>
            <a:gdLst>
              <a:gd name="connsiteX0" fmla="*/ 347193 w 501312"/>
              <a:gd name="connsiteY0" fmla="*/ 60960 h 594360"/>
              <a:gd name="connsiteX1" fmla="*/ 301473 w 501312"/>
              <a:gd name="connsiteY1" fmla="*/ 76200 h 594360"/>
              <a:gd name="connsiteX2" fmla="*/ 88113 w 501312"/>
              <a:gd name="connsiteY2" fmla="*/ 91440 h 594360"/>
              <a:gd name="connsiteX3" fmla="*/ 42393 w 501312"/>
              <a:gd name="connsiteY3" fmla="*/ 137160 h 594360"/>
              <a:gd name="connsiteX4" fmla="*/ 27153 w 501312"/>
              <a:gd name="connsiteY4" fmla="*/ 182880 h 594360"/>
              <a:gd name="connsiteX5" fmla="*/ 27153 w 501312"/>
              <a:gd name="connsiteY5" fmla="*/ 381000 h 594360"/>
              <a:gd name="connsiteX6" fmla="*/ 133833 w 501312"/>
              <a:gd name="connsiteY6" fmla="*/ 533400 h 594360"/>
              <a:gd name="connsiteX7" fmla="*/ 179553 w 501312"/>
              <a:gd name="connsiteY7" fmla="*/ 579120 h 594360"/>
              <a:gd name="connsiteX8" fmla="*/ 225273 w 501312"/>
              <a:gd name="connsiteY8" fmla="*/ 594360 h 594360"/>
              <a:gd name="connsiteX9" fmla="*/ 362433 w 501312"/>
              <a:gd name="connsiteY9" fmla="*/ 579120 h 594360"/>
              <a:gd name="connsiteX10" fmla="*/ 469113 w 501312"/>
              <a:gd name="connsiteY10" fmla="*/ 502920 h 594360"/>
              <a:gd name="connsiteX11" fmla="*/ 499593 w 501312"/>
              <a:gd name="connsiteY11" fmla="*/ 457200 h 594360"/>
              <a:gd name="connsiteX12" fmla="*/ 469113 w 501312"/>
              <a:gd name="connsiteY12" fmla="*/ 228600 h 594360"/>
              <a:gd name="connsiteX13" fmla="*/ 438633 w 501312"/>
              <a:gd name="connsiteY13" fmla="*/ 167640 h 594360"/>
              <a:gd name="connsiteX14" fmla="*/ 392913 w 501312"/>
              <a:gd name="connsiteY14" fmla="*/ 121920 h 594360"/>
              <a:gd name="connsiteX15" fmla="*/ 362433 w 501312"/>
              <a:gd name="connsiteY15" fmla="*/ 60960 h 594360"/>
              <a:gd name="connsiteX16" fmla="*/ 316713 w 501312"/>
              <a:gd name="connsiteY16" fmla="*/ 30480 h 594360"/>
              <a:gd name="connsiteX17" fmla="*/ 210033 w 501312"/>
              <a:gd name="connsiteY17" fmla="*/ 0 h 594360"/>
              <a:gd name="connsiteX18" fmla="*/ 103353 w 501312"/>
              <a:gd name="connsiteY18" fmla="*/ 30480 h 59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1312" h="594360">
                <a:moveTo>
                  <a:pt x="347193" y="60960"/>
                </a:moveTo>
                <a:cubicBezTo>
                  <a:pt x="331953" y="66040"/>
                  <a:pt x="317427" y="74323"/>
                  <a:pt x="301473" y="76200"/>
                </a:cubicBezTo>
                <a:cubicBezTo>
                  <a:pt x="230660" y="84531"/>
                  <a:pt x="157519" y="75109"/>
                  <a:pt x="88113" y="91440"/>
                </a:cubicBezTo>
                <a:cubicBezTo>
                  <a:pt x="67133" y="96376"/>
                  <a:pt x="57633" y="121920"/>
                  <a:pt x="42393" y="137160"/>
                </a:cubicBezTo>
                <a:cubicBezTo>
                  <a:pt x="37313" y="152400"/>
                  <a:pt x="31049" y="167295"/>
                  <a:pt x="27153" y="182880"/>
                </a:cubicBezTo>
                <a:cubicBezTo>
                  <a:pt x="9383" y="253960"/>
                  <a:pt x="0" y="304973"/>
                  <a:pt x="27153" y="381000"/>
                </a:cubicBezTo>
                <a:cubicBezTo>
                  <a:pt x="32506" y="395989"/>
                  <a:pt x="114459" y="510797"/>
                  <a:pt x="133833" y="533400"/>
                </a:cubicBezTo>
                <a:cubicBezTo>
                  <a:pt x="147859" y="549764"/>
                  <a:pt x="161620" y="567165"/>
                  <a:pt x="179553" y="579120"/>
                </a:cubicBezTo>
                <a:cubicBezTo>
                  <a:pt x="192919" y="588031"/>
                  <a:pt x="210033" y="589280"/>
                  <a:pt x="225273" y="594360"/>
                </a:cubicBezTo>
                <a:cubicBezTo>
                  <a:pt x="270993" y="589280"/>
                  <a:pt x="317610" y="589464"/>
                  <a:pt x="362433" y="579120"/>
                </a:cubicBezTo>
                <a:cubicBezTo>
                  <a:pt x="406943" y="568848"/>
                  <a:pt x="441222" y="536389"/>
                  <a:pt x="469113" y="502920"/>
                </a:cubicBezTo>
                <a:cubicBezTo>
                  <a:pt x="480839" y="488849"/>
                  <a:pt x="489433" y="472440"/>
                  <a:pt x="499593" y="457200"/>
                </a:cubicBezTo>
                <a:cubicBezTo>
                  <a:pt x="492101" y="367298"/>
                  <a:pt x="501312" y="303731"/>
                  <a:pt x="469113" y="228600"/>
                </a:cubicBezTo>
                <a:cubicBezTo>
                  <a:pt x="460164" y="207718"/>
                  <a:pt x="451838" y="186127"/>
                  <a:pt x="438633" y="167640"/>
                </a:cubicBezTo>
                <a:cubicBezTo>
                  <a:pt x="426106" y="150102"/>
                  <a:pt x="405440" y="139458"/>
                  <a:pt x="392913" y="121920"/>
                </a:cubicBezTo>
                <a:cubicBezTo>
                  <a:pt x="379708" y="103433"/>
                  <a:pt x="376977" y="78413"/>
                  <a:pt x="362433" y="60960"/>
                </a:cubicBezTo>
                <a:cubicBezTo>
                  <a:pt x="350707" y="46889"/>
                  <a:pt x="333096" y="38671"/>
                  <a:pt x="316713" y="30480"/>
                </a:cubicBezTo>
                <a:cubicBezTo>
                  <a:pt x="294849" y="19548"/>
                  <a:pt x="229565" y="4883"/>
                  <a:pt x="210033" y="0"/>
                </a:cubicBezTo>
                <a:cubicBezTo>
                  <a:pt x="122694" y="17468"/>
                  <a:pt x="157001" y="3656"/>
                  <a:pt x="103353" y="3048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rIns="0" bIns="0" anchor="b">
            <a:noAutofit/>
          </a:bodyPr>
          <a:lstStyle/>
          <a:p>
            <a:pPr algn="ctr"/>
            <a:r>
              <a:rPr lang="en-US" sz="2800" dirty="0" smtClean="0">
                <a:latin typeface="Pristina" pitchFamily="66" charset="0"/>
              </a:rPr>
              <a:t>Relative Maxima and Minima	</a:t>
            </a:r>
            <a:endParaRPr lang="en-US" sz="2800" dirty="0">
              <a:latin typeface="Pristina" pitchFamily="66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Maxima and Minima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On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Intercepts on derivative graph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Considering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Maximum at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 x-intercept should occur at the origin of the derivative graph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219200"/>
            <a:ext cx="51911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00072" y="3560046"/>
            <a:ext cx="295275" cy="190500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 rot="10800000" flipV="1">
            <a:off x="6172200" y="2133600"/>
            <a:ext cx="1371600" cy="1295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36 -0.31088 C 0.20937 -0.32153 0.19531 -0.33218 0.19045 -0.33218 C 0.15937 -0.33218 0.12743 -0.16551 0.12743 0.00115 C 0.12743 -0.08287 0.11146 -0.16551 0.09635 -0.16551 C 0.08038 -0.16551 0.06527 -0.08148 0.06527 0.00115 C 0.06527 -0.04028 0.05729 -0.08287 0.0493 -0.08287 C 0.04132 -0.08287 0.03333 -0.04144 0.03333 0.00115 C 0.03333 -0.02014 0.02934 -0.04028 0.02534 -0.04028 C 0.02135 -0.04028 0.01736 -0.01898 0.01736 0.00115 C 0.01736 -0.00949 0.01527 -0.02014 0.01336 -0.02014 C 0.01232 -0.02014 0.00937 -0.00949 0.00937 0.00115 C 0.00937 -0.00417 0.00833 -0.00949 0.00729 -0.00949 C 0.00729 -0.01088 0.00521 -0.00417 0.00521 0.00115 C 0.00521 -0.00162 0.00521 -0.00417 0.00416 -0.00417 C 0.00416 -0.00278 0.00312 -0.00139 0.00312 0.00115 C 0.00312 -0.00023 0.00312 -0.00162 0.00312 -0.00278 C 0.00208 -0.00278 0.00208 -0.00139 0.00208 2.96296E-6 C 0.00104 2.96296E-6 0.00104 -0.00139 0.00104 -0.00278 C 3.33333E-6 -0.00278 3.33333E-6 -0.00139 3.33333E-6 2.96296E-6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003 0.00139 C -0.13403 -0.08796 -0.08403 -0.16528 -0.01701 -0.1706 C 0.04705 -0.17732 0.10695 -0.11736 0.11094 -0.03056 C 0.11597 0.0493 0.07396 0.12407 0.01389 0.1294 C -0.04097 0.13333 -0.09305 0.08403 -0.09705 0.00949 C -0.10104 -0.05857 -0.06597 -0.12269 -0.0151 -0.12801 C 0.03195 -0.13195 0.07604 -0.09051 0.07899 -0.02801 C 0.08195 0.02801 0.05399 0.08264 0.01198 0.08541 C -0.02604 0.08935 -0.06198 0.05741 -0.0651 0.00671 C -0.06701 -0.03866 -0.04601 -0.08264 -0.01302 -0.08519 C 0.01597 -0.08796 0.04497 -0.06389 0.04705 -0.02523 C 0.04896 0.0081 0.03403 0.04004 0.0099 0.04282 C -0.01007 0.04537 -0.03108 0.03079 -0.03212 0.00416 C -0.03403 -0.01736 -0.02604 -0.04005 -0.01111 -0.04259 C 0.00104 -0.04259 0.01302 -0.03727 0.01493 -0.02269 C 0.01597 -0.0132 0.01389 -0.00394 0.00799 1.85185E-6 C 0.00504 0.00139 0.00295 0.00139 -1.11111E-6 1.85185E-6 " pathEditMode="relative" rAng="0" ptsTypes="fffffffffffffffff">
                                      <p:cBhvr>
                                        <p:cTn id="8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295400"/>
            <a:ext cx="484774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219200"/>
            <a:ext cx="403784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295400"/>
            <a:ext cx="484774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1143000"/>
            <a:ext cx="53911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1371600"/>
            <a:ext cx="53530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rIns="0" bIns="0" anchor="b">
            <a:noAutofit/>
          </a:bodyPr>
          <a:lstStyle/>
          <a:p>
            <a:pPr algn="ctr"/>
            <a:r>
              <a:rPr lang="en-US" sz="2800" dirty="0" smtClean="0">
                <a:latin typeface="Pristina" pitchFamily="66" charset="0"/>
              </a:rPr>
              <a:t>Increasing and Decreasing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Increasing and Decreasing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With the derivative x-intercept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Positive when increasing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Negative when decreasing</a:t>
            </a:r>
          </a:p>
          <a:p>
            <a:endParaRPr lang="en-US" dirty="0" smtClean="0"/>
          </a:p>
          <a:p>
            <a:r>
              <a:rPr lang="en-US" dirty="0" smtClean="0"/>
              <a:t>Considering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Increasing from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Decreasing from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derivative graph should be positive from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derivative graph should be negative from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99187" y="3817374"/>
            <a:ext cx="466725" cy="190500"/>
          </a:xfrm>
          <a:prstGeom prst="rect">
            <a:avLst/>
          </a:prstGeom>
          <a:noFill/>
        </p:spPr>
      </p:pic>
      <p:pic>
        <p:nvPicPr>
          <p:cNvPr id="11" name="Picture 1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000" y="4079312"/>
            <a:ext cx="361950" cy="190500"/>
          </a:xfrm>
          <a:prstGeom prst="rect">
            <a:avLst/>
          </a:prstGeom>
          <a:noFill/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9303" y="4540045"/>
            <a:ext cx="466725" cy="190500"/>
          </a:xfrm>
          <a:prstGeom prst="rect">
            <a:avLst/>
          </a:prstGeom>
          <a:noFill/>
        </p:spPr>
      </p:pic>
      <p:pic>
        <p:nvPicPr>
          <p:cNvPr id="13" name="Picture 1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69819" y="5015835"/>
            <a:ext cx="361950" cy="190500"/>
          </a:xfrm>
          <a:prstGeom prst="rect">
            <a:avLst/>
          </a:prstGeom>
          <a:noFill/>
        </p:spPr>
      </p:pic>
      <p:sp>
        <p:nvSpPr>
          <p:cNvPr id="16" name="Freeform 15"/>
          <p:cNvSpPr/>
          <p:nvPr/>
        </p:nvSpPr>
        <p:spPr>
          <a:xfrm>
            <a:off x="4964347" y="2849880"/>
            <a:ext cx="1375493" cy="1996440"/>
          </a:xfrm>
          <a:custGeom>
            <a:avLst/>
            <a:gdLst>
              <a:gd name="connsiteX0" fmla="*/ 1101173 w 1375493"/>
              <a:gd name="connsiteY0" fmla="*/ 15240 h 1996440"/>
              <a:gd name="connsiteX1" fmla="*/ 1055453 w 1375493"/>
              <a:gd name="connsiteY1" fmla="*/ 45720 h 1996440"/>
              <a:gd name="connsiteX2" fmla="*/ 994493 w 1375493"/>
              <a:gd name="connsiteY2" fmla="*/ 91440 h 1996440"/>
              <a:gd name="connsiteX3" fmla="*/ 918293 w 1375493"/>
              <a:gd name="connsiteY3" fmla="*/ 137160 h 1996440"/>
              <a:gd name="connsiteX4" fmla="*/ 872573 w 1375493"/>
              <a:gd name="connsiteY4" fmla="*/ 167640 h 1996440"/>
              <a:gd name="connsiteX5" fmla="*/ 811613 w 1375493"/>
              <a:gd name="connsiteY5" fmla="*/ 198120 h 1996440"/>
              <a:gd name="connsiteX6" fmla="*/ 765893 w 1375493"/>
              <a:gd name="connsiteY6" fmla="*/ 243840 h 1996440"/>
              <a:gd name="connsiteX7" fmla="*/ 659213 w 1375493"/>
              <a:gd name="connsiteY7" fmla="*/ 335280 h 1996440"/>
              <a:gd name="connsiteX8" fmla="*/ 628733 w 1375493"/>
              <a:gd name="connsiteY8" fmla="*/ 381000 h 1996440"/>
              <a:gd name="connsiteX9" fmla="*/ 583013 w 1375493"/>
              <a:gd name="connsiteY9" fmla="*/ 426720 h 1996440"/>
              <a:gd name="connsiteX10" fmla="*/ 552533 w 1375493"/>
              <a:gd name="connsiteY10" fmla="*/ 472440 h 1996440"/>
              <a:gd name="connsiteX11" fmla="*/ 491573 w 1375493"/>
              <a:gd name="connsiteY11" fmla="*/ 533400 h 1996440"/>
              <a:gd name="connsiteX12" fmla="*/ 445853 w 1375493"/>
              <a:gd name="connsiteY12" fmla="*/ 594360 h 1996440"/>
              <a:gd name="connsiteX13" fmla="*/ 400133 w 1375493"/>
              <a:gd name="connsiteY13" fmla="*/ 640080 h 1996440"/>
              <a:gd name="connsiteX14" fmla="*/ 369653 w 1375493"/>
              <a:gd name="connsiteY14" fmla="*/ 685800 h 1996440"/>
              <a:gd name="connsiteX15" fmla="*/ 293453 w 1375493"/>
              <a:gd name="connsiteY15" fmla="*/ 792480 h 1996440"/>
              <a:gd name="connsiteX16" fmla="*/ 262973 w 1375493"/>
              <a:gd name="connsiteY16" fmla="*/ 853440 h 1996440"/>
              <a:gd name="connsiteX17" fmla="*/ 217253 w 1375493"/>
              <a:gd name="connsiteY17" fmla="*/ 899160 h 1996440"/>
              <a:gd name="connsiteX18" fmla="*/ 202013 w 1375493"/>
              <a:gd name="connsiteY18" fmla="*/ 960120 h 1996440"/>
              <a:gd name="connsiteX19" fmla="*/ 125813 w 1375493"/>
              <a:gd name="connsiteY19" fmla="*/ 1066800 h 1996440"/>
              <a:gd name="connsiteX20" fmla="*/ 110573 w 1375493"/>
              <a:gd name="connsiteY20" fmla="*/ 1112520 h 1996440"/>
              <a:gd name="connsiteX21" fmla="*/ 80093 w 1375493"/>
              <a:gd name="connsiteY21" fmla="*/ 1158240 h 1996440"/>
              <a:gd name="connsiteX22" fmla="*/ 64853 w 1375493"/>
              <a:gd name="connsiteY22" fmla="*/ 1219200 h 1996440"/>
              <a:gd name="connsiteX23" fmla="*/ 34373 w 1375493"/>
              <a:gd name="connsiteY23" fmla="*/ 1280160 h 1996440"/>
              <a:gd name="connsiteX24" fmla="*/ 3893 w 1375493"/>
              <a:gd name="connsiteY24" fmla="*/ 1386840 h 1996440"/>
              <a:gd name="connsiteX25" fmla="*/ 34373 w 1375493"/>
              <a:gd name="connsiteY25" fmla="*/ 1630680 h 1996440"/>
              <a:gd name="connsiteX26" fmla="*/ 49613 w 1375493"/>
              <a:gd name="connsiteY26" fmla="*/ 1722120 h 1996440"/>
              <a:gd name="connsiteX27" fmla="*/ 80093 w 1375493"/>
              <a:gd name="connsiteY27" fmla="*/ 1813560 h 1996440"/>
              <a:gd name="connsiteX28" fmla="*/ 171533 w 1375493"/>
              <a:gd name="connsiteY28" fmla="*/ 1889760 h 1996440"/>
              <a:gd name="connsiteX29" fmla="*/ 202013 w 1375493"/>
              <a:gd name="connsiteY29" fmla="*/ 1935480 h 1996440"/>
              <a:gd name="connsiteX30" fmla="*/ 293453 w 1375493"/>
              <a:gd name="connsiteY30" fmla="*/ 1965960 h 1996440"/>
              <a:gd name="connsiteX31" fmla="*/ 430613 w 1375493"/>
              <a:gd name="connsiteY31" fmla="*/ 1996440 h 1996440"/>
              <a:gd name="connsiteX32" fmla="*/ 552533 w 1375493"/>
              <a:gd name="connsiteY32" fmla="*/ 1965960 h 1996440"/>
              <a:gd name="connsiteX33" fmla="*/ 598253 w 1375493"/>
              <a:gd name="connsiteY33" fmla="*/ 1935480 h 1996440"/>
              <a:gd name="connsiteX34" fmla="*/ 643973 w 1375493"/>
              <a:gd name="connsiteY34" fmla="*/ 1920240 h 1996440"/>
              <a:gd name="connsiteX35" fmla="*/ 735413 w 1375493"/>
              <a:gd name="connsiteY35" fmla="*/ 1844040 h 1996440"/>
              <a:gd name="connsiteX36" fmla="*/ 750653 w 1375493"/>
              <a:gd name="connsiteY36" fmla="*/ 1798320 h 1996440"/>
              <a:gd name="connsiteX37" fmla="*/ 826853 w 1375493"/>
              <a:gd name="connsiteY37" fmla="*/ 1706880 h 1996440"/>
              <a:gd name="connsiteX38" fmla="*/ 872573 w 1375493"/>
              <a:gd name="connsiteY38" fmla="*/ 1615440 h 1996440"/>
              <a:gd name="connsiteX39" fmla="*/ 979253 w 1375493"/>
              <a:gd name="connsiteY39" fmla="*/ 1478280 h 1996440"/>
              <a:gd name="connsiteX40" fmla="*/ 1024973 w 1375493"/>
              <a:gd name="connsiteY40" fmla="*/ 1356360 h 1996440"/>
              <a:gd name="connsiteX41" fmla="*/ 1040213 w 1375493"/>
              <a:gd name="connsiteY41" fmla="*/ 1295400 h 1996440"/>
              <a:gd name="connsiteX42" fmla="*/ 1070693 w 1375493"/>
              <a:gd name="connsiteY42" fmla="*/ 1249680 h 1996440"/>
              <a:gd name="connsiteX43" fmla="*/ 1085933 w 1375493"/>
              <a:gd name="connsiteY43" fmla="*/ 1203960 h 1996440"/>
              <a:gd name="connsiteX44" fmla="*/ 1116413 w 1375493"/>
              <a:gd name="connsiteY44" fmla="*/ 1158240 h 1996440"/>
              <a:gd name="connsiteX45" fmla="*/ 1131653 w 1375493"/>
              <a:gd name="connsiteY45" fmla="*/ 1112520 h 1996440"/>
              <a:gd name="connsiteX46" fmla="*/ 1177373 w 1375493"/>
              <a:gd name="connsiteY46" fmla="*/ 1082040 h 1996440"/>
              <a:gd name="connsiteX47" fmla="*/ 1192613 w 1375493"/>
              <a:gd name="connsiteY47" fmla="*/ 1036320 h 1996440"/>
              <a:gd name="connsiteX48" fmla="*/ 1207853 w 1375493"/>
              <a:gd name="connsiteY48" fmla="*/ 975360 h 1996440"/>
              <a:gd name="connsiteX49" fmla="*/ 1253573 w 1375493"/>
              <a:gd name="connsiteY49" fmla="*/ 929640 h 1996440"/>
              <a:gd name="connsiteX50" fmla="*/ 1299293 w 1375493"/>
              <a:gd name="connsiteY50" fmla="*/ 822960 h 1996440"/>
              <a:gd name="connsiteX51" fmla="*/ 1329773 w 1375493"/>
              <a:gd name="connsiteY51" fmla="*/ 701040 h 1996440"/>
              <a:gd name="connsiteX52" fmla="*/ 1345013 w 1375493"/>
              <a:gd name="connsiteY52" fmla="*/ 655320 h 1996440"/>
              <a:gd name="connsiteX53" fmla="*/ 1360253 w 1375493"/>
              <a:gd name="connsiteY53" fmla="*/ 518160 h 1996440"/>
              <a:gd name="connsiteX54" fmla="*/ 1375493 w 1375493"/>
              <a:gd name="connsiteY54" fmla="*/ 426720 h 1996440"/>
              <a:gd name="connsiteX55" fmla="*/ 1345013 w 1375493"/>
              <a:gd name="connsiteY55" fmla="*/ 228600 h 1996440"/>
              <a:gd name="connsiteX56" fmla="*/ 1329773 w 1375493"/>
              <a:gd name="connsiteY56" fmla="*/ 167640 h 1996440"/>
              <a:gd name="connsiteX57" fmla="*/ 1238333 w 1375493"/>
              <a:gd name="connsiteY57" fmla="*/ 106680 h 1996440"/>
              <a:gd name="connsiteX58" fmla="*/ 1192613 w 1375493"/>
              <a:gd name="connsiteY58" fmla="*/ 76200 h 1996440"/>
              <a:gd name="connsiteX59" fmla="*/ 1146893 w 1375493"/>
              <a:gd name="connsiteY59" fmla="*/ 45720 h 1996440"/>
              <a:gd name="connsiteX60" fmla="*/ 1085933 w 1375493"/>
              <a:gd name="connsiteY60" fmla="*/ 0 h 1996440"/>
              <a:gd name="connsiteX61" fmla="*/ 1009733 w 1375493"/>
              <a:gd name="connsiteY61" fmla="*/ 45720 h 1996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375493" h="1996440">
                <a:moveTo>
                  <a:pt x="1101173" y="15240"/>
                </a:moveTo>
                <a:cubicBezTo>
                  <a:pt x="1085933" y="25400"/>
                  <a:pt x="1070358" y="35074"/>
                  <a:pt x="1055453" y="45720"/>
                </a:cubicBezTo>
                <a:cubicBezTo>
                  <a:pt x="1034784" y="60483"/>
                  <a:pt x="1015627" y="77351"/>
                  <a:pt x="994493" y="91440"/>
                </a:cubicBezTo>
                <a:cubicBezTo>
                  <a:pt x="969847" y="107871"/>
                  <a:pt x="943412" y="121461"/>
                  <a:pt x="918293" y="137160"/>
                </a:cubicBezTo>
                <a:cubicBezTo>
                  <a:pt x="902761" y="146868"/>
                  <a:pt x="888476" y="158553"/>
                  <a:pt x="872573" y="167640"/>
                </a:cubicBezTo>
                <a:cubicBezTo>
                  <a:pt x="852848" y="178912"/>
                  <a:pt x="830100" y="184915"/>
                  <a:pt x="811613" y="198120"/>
                </a:cubicBezTo>
                <a:cubicBezTo>
                  <a:pt x="794075" y="210647"/>
                  <a:pt x="782257" y="229814"/>
                  <a:pt x="765893" y="243840"/>
                </a:cubicBezTo>
                <a:cubicBezTo>
                  <a:pt x="707031" y="294293"/>
                  <a:pt x="706483" y="278556"/>
                  <a:pt x="659213" y="335280"/>
                </a:cubicBezTo>
                <a:cubicBezTo>
                  <a:pt x="647487" y="349351"/>
                  <a:pt x="640459" y="366929"/>
                  <a:pt x="628733" y="381000"/>
                </a:cubicBezTo>
                <a:cubicBezTo>
                  <a:pt x="614935" y="397557"/>
                  <a:pt x="596811" y="410163"/>
                  <a:pt x="583013" y="426720"/>
                </a:cubicBezTo>
                <a:cubicBezTo>
                  <a:pt x="571287" y="440791"/>
                  <a:pt x="564453" y="458533"/>
                  <a:pt x="552533" y="472440"/>
                </a:cubicBezTo>
                <a:cubicBezTo>
                  <a:pt x="533831" y="494259"/>
                  <a:pt x="510496" y="511773"/>
                  <a:pt x="491573" y="533400"/>
                </a:cubicBezTo>
                <a:cubicBezTo>
                  <a:pt x="474847" y="552515"/>
                  <a:pt x="462383" y="575075"/>
                  <a:pt x="445853" y="594360"/>
                </a:cubicBezTo>
                <a:cubicBezTo>
                  <a:pt x="431827" y="610724"/>
                  <a:pt x="413931" y="623523"/>
                  <a:pt x="400133" y="640080"/>
                </a:cubicBezTo>
                <a:cubicBezTo>
                  <a:pt x="388407" y="654151"/>
                  <a:pt x="380299" y="670895"/>
                  <a:pt x="369653" y="685800"/>
                </a:cubicBezTo>
                <a:cubicBezTo>
                  <a:pt x="346289" y="718510"/>
                  <a:pt x="313976" y="756564"/>
                  <a:pt x="293453" y="792480"/>
                </a:cubicBezTo>
                <a:cubicBezTo>
                  <a:pt x="282181" y="812205"/>
                  <a:pt x="276178" y="834953"/>
                  <a:pt x="262973" y="853440"/>
                </a:cubicBezTo>
                <a:cubicBezTo>
                  <a:pt x="250446" y="870978"/>
                  <a:pt x="232493" y="883920"/>
                  <a:pt x="217253" y="899160"/>
                </a:cubicBezTo>
                <a:cubicBezTo>
                  <a:pt x="212173" y="919480"/>
                  <a:pt x="210264" y="940868"/>
                  <a:pt x="202013" y="960120"/>
                </a:cubicBezTo>
                <a:cubicBezTo>
                  <a:pt x="194585" y="977453"/>
                  <a:pt x="131017" y="1059861"/>
                  <a:pt x="125813" y="1066800"/>
                </a:cubicBezTo>
                <a:cubicBezTo>
                  <a:pt x="120733" y="1082040"/>
                  <a:pt x="117757" y="1098152"/>
                  <a:pt x="110573" y="1112520"/>
                </a:cubicBezTo>
                <a:cubicBezTo>
                  <a:pt x="102382" y="1128903"/>
                  <a:pt x="87308" y="1141405"/>
                  <a:pt x="80093" y="1158240"/>
                </a:cubicBezTo>
                <a:cubicBezTo>
                  <a:pt x="71842" y="1177492"/>
                  <a:pt x="72207" y="1199588"/>
                  <a:pt x="64853" y="1219200"/>
                </a:cubicBezTo>
                <a:cubicBezTo>
                  <a:pt x="56876" y="1240472"/>
                  <a:pt x="43322" y="1259278"/>
                  <a:pt x="34373" y="1280160"/>
                </a:cubicBezTo>
                <a:cubicBezTo>
                  <a:pt x="21255" y="1310769"/>
                  <a:pt x="11627" y="1355906"/>
                  <a:pt x="3893" y="1386840"/>
                </a:cubicBezTo>
                <a:cubicBezTo>
                  <a:pt x="33421" y="1741173"/>
                  <a:pt x="0" y="1458816"/>
                  <a:pt x="34373" y="1630680"/>
                </a:cubicBezTo>
                <a:cubicBezTo>
                  <a:pt x="40433" y="1660980"/>
                  <a:pt x="42119" y="1692142"/>
                  <a:pt x="49613" y="1722120"/>
                </a:cubicBezTo>
                <a:cubicBezTo>
                  <a:pt x="57405" y="1753289"/>
                  <a:pt x="57375" y="1790842"/>
                  <a:pt x="80093" y="1813560"/>
                </a:cubicBezTo>
                <a:cubicBezTo>
                  <a:pt x="138765" y="1872232"/>
                  <a:pt x="107880" y="1847325"/>
                  <a:pt x="171533" y="1889760"/>
                </a:cubicBezTo>
                <a:cubicBezTo>
                  <a:pt x="181693" y="1905000"/>
                  <a:pt x="186481" y="1925772"/>
                  <a:pt x="202013" y="1935480"/>
                </a:cubicBezTo>
                <a:cubicBezTo>
                  <a:pt x="229258" y="1952508"/>
                  <a:pt x="262284" y="1958168"/>
                  <a:pt x="293453" y="1965960"/>
                </a:cubicBezTo>
                <a:cubicBezTo>
                  <a:pt x="379543" y="1987482"/>
                  <a:pt x="333874" y="1977092"/>
                  <a:pt x="430613" y="1996440"/>
                </a:cubicBezTo>
                <a:cubicBezTo>
                  <a:pt x="459596" y="1990643"/>
                  <a:pt x="521291" y="1981581"/>
                  <a:pt x="552533" y="1965960"/>
                </a:cubicBezTo>
                <a:cubicBezTo>
                  <a:pt x="568916" y="1957769"/>
                  <a:pt x="581870" y="1943671"/>
                  <a:pt x="598253" y="1935480"/>
                </a:cubicBezTo>
                <a:cubicBezTo>
                  <a:pt x="612621" y="1928296"/>
                  <a:pt x="629605" y="1927424"/>
                  <a:pt x="643973" y="1920240"/>
                </a:cubicBezTo>
                <a:cubicBezTo>
                  <a:pt x="686408" y="1899022"/>
                  <a:pt x="701708" y="1877745"/>
                  <a:pt x="735413" y="1844040"/>
                </a:cubicBezTo>
                <a:cubicBezTo>
                  <a:pt x="740493" y="1828800"/>
                  <a:pt x="741742" y="1811686"/>
                  <a:pt x="750653" y="1798320"/>
                </a:cubicBezTo>
                <a:cubicBezTo>
                  <a:pt x="818063" y="1697206"/>
                  <a:pt x="776992" y="1806602"/>
                  <a:pt x="826853" y="1706880"/>
                </a:cubicBezTo>
                <a:cubicBezTo>
                  <a:pt x="861220" y="1638147"/>
                  <a:pt x="817978" y="1680954"/>
                  <a:pt x="872573" y="1615440"/>
                </a:cubicBezTo>
                <a:cubicBezTo>
                  <a:pt x="922215" y="1555869"/>
                  <a:pt x="943698" y="1567168"/>
                  <a:pt x="979253" y="1478280"/>
                </a:cubicBezTo>
                <a:cubicBezTo>
                  <a:pt x="995357" y="1438021"/>
                  <a:pt x="1013028" y="1398169"/>
                  <a:pt x="1024973" y="1356360"/>
                </a:cubicBezTo>
                <a:cubicBezTo>
                  <a:pt x="1030727" y="1336221"/>
                  <a:pt x="1031962" y="1314652"/>
                  <a:pt x="1040213" y="1295400"/>
                </a:cubicBezTo>
                <a:cubicBezTo>
                  <a:pt x="1047428" y="1278565"/>
                  <a:pt x="1062502" y="1266063"/>
                  <a:pt x="1070693" y="1249680"/>
                </a:cubicBezTo>
                <a:cubicBezTo>
                  <a:pt x="1077877" y="1235312"/>
                  <a:pt x="1078749" y="1218328"/>
                  <a:pt x="1085933" y="1203960"/>
                </a:cubicBezTo>
                <a:cubicBezTo>
                  <a:pt x="1094124" y="1187577"/>
                  <a:pt x="1108222" y="1174623"/>
                  <a:pt x="1116413" y="1158240"/>
                </a:cubicBezTo>
                <a:cubicBezTo>
                  <a:pt x="1123597" y="1143872"/>
                  <a:pt x="1121618" y="1125064"/>
                  <a:pt x="1131653" y="1112520"/>
                </a:cubicBezTo>
                <a:cubicBezTo>
                  <a:pt x="1143095" y="1098217"/>
                  <a:pt x="1162133" y="1092200"/>
                  <a:pt x="1177373" y="1082040"/>
                </a:cubicBezTo>
                <a:cubicBezTo>
                  <a:pt x="1182453" y="1066800"/>
                  <a:pt x="1188200" y="1051766"/>
                  <a:pt x="1192613" y="1036320"/>
                </a:cubicBezTo>
                <a:cubicBezTo>
                  <a:pt x="1198367" y="1016181"/>
                  <a:pt x="1197461" y="993546"/>
                  <a:pt x="1207853" y="975360"/>
                </a:cubicBezTo>
                <a:cubicBezTo>
                  <a:pt x="1218546" y="956647"/>
                  <a:pt x="1238333" y="944880"/>
                  <a:pt x="1253573" y="929640"/>
                </a:cubicBezTo>
                <a:cubicBezTo>
                  <a:pt x="1289314" y="822418"/>
                  <a:pt x="1242797" y="954785"/>
                  <a:pt x="1299293" y="822960"/>
                </a:cubicBezTo>
                <a:cubicBezTo>
                  <a:pt x="1320195" y="774189"/>
                  <a:pt x="1315461" y="758288"/>
                  <a:pt x="1329773" y="701040"/>
                </a:cubicBezTo>
                <a:cubicBezTo>
                  <a:pt x="1333669" y="685455"/>
                  <a:pt x="1339933" y="670560"/>
                  <a:pt x="1345013" y="655320"/>
                </a:cubicBezTo>
                <a:cubicBezTo>
                  <a:pt x="1350093" y="609600"/>
                  <a:pt x="1354173" y="563758"/>
                  <a:pt x="1360253" y="518160"/>
                </a:cubicBezTo>
                <a:cubicBezTo>
                  <a:pt x="1364337" y="487531"/>
                  <a:pt x="1375493" y="457620"/>
                  <a:pt x="1375493" y="426720"/>
                </a:cubicBezTo>
                <a:cubicBezTo>
                  <a:pt x="1375493" y="267399"/>
                  <a:pt x="1371099" y="319901"/>
                  <a:pt x="1345013" y="228600"/>
                </a:cubicBezTo>
                <a:cubicBezTo>
                  <a:pt x="1339259" y="208461"/>
                  <a:pt x="1343566" y="183403"/>
                  <a:pt x="1329773" y="167640"/>
                </a:cubicBezTo>
                <a:cubicBezTo>
                  <a:pt x="1305650" y="140071"/>
                  <a:pt x="1268813" y="127000"/>
                  <a:pt x="1238333" y="106680"/>
                </a:cubicBezTo>
                <a:lnTo>
                  <a:pt x="1192613" y="76200"/>
                </a:lnTo>
                <a:cubicBezTo>
                  <a:pt x="1177373" y="66040"/>
                  <a:pt x="1161546" y="56710"/>
                  <a:pt x="1146893" y="45720"/>
                </a:cubicBezTo>
                <a:lnTo>
                  <a:pt x="1085933" y="0"/>
                </a:lnTo>
                <a:cubicBezTo>
                  <a:pt x="1026582" y="19784"/>
                  <a:pt x="1051572" y="3881"/>
                  <a:pt x="1009733" y="4572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6187440" y="2697480"/>
            <a:ext cx="1490231" cy="2240280"/>
          </a:xfrm>
          <a:custGeom>
            <a:avLst/>
            <a:gdLst>
              <a:gd name="connsiteX0" fmla="*/ 579120 w 1490231"/>
              <a:gd name="connsiteY0" fmla="*/ 289560 h 2240280"/>
              <a:gd name="connsiteX1" fmla="*/ 502920 w 1490231"/>
              <a:gd name="connsiteY1" fmla="*/ 182880 h 2240280"/>
              <a:gd name="connsiteX2" fmla="*/ 441960 w 1490231"/>
              <a:gd name="connsiteY2" fmla="*/ 121920 h 2240280"/>
              <a:gd name="connsiteX3" fmla="*/ 396240 w 1490231"/>
              <a:gd name="connsiteY3" fmla="*/ 60960 h 2240280"/>
              <a:gd name="connsiteX4" fmla="*/ 259080 w 1490231"/>
              <a:gd name="connsiteY4" fmla="*/ 15240 h 2240280"/>
              <a:gd name="connsiteX5" fmla="*/ 213360 w 1490231"/>
              <a:gd name="connsiteY5" fmla="*/ 0 h 2240280"/>
              <a:gd name="connsiteX6" fmla="*/ 152400 w 1490231"/>
              <a:gd name="connsiteY6" fmla="*/ 15240 h 2240280"/>
              <a:gd name="connsiteX7" fmla="*/ 121920 w 1490231"/>
              <a:gd name="connsiteY7" fmla="*/ 60960 h 2240280"/>
              <a:gd name="connsiteX8" fmla="*/ 76200 w 1490231"/>
              <a:gd name="connsiteY8" fmla="*/ 91440 h 2240280"/>
              <a:gd name="connsiteX9" fmla="*/ 60960 w 1490231"/>
              <a:gd name="connsiteY9" fmla="*/ 137160 h 2240280"/>
              <a:gd name="connsiteX10" fmla="*/ 30480 w 1490231"/>
              <a:gd name="connsiteY10" fmla="*/ 182880 h 2240280"/>
              <a:gd name="connsiteX11" fmla="*/ 0 w 1490231"/>
              <a:gd name="connsiteY11" fmla="*/ 274320 h 2240280"/>
              <a:gd name="connsiteX12" fmla="*/ 30480 w 1490231"/>
              <a:gd name="connsiteY12" fmla="*/ 594360 h 2240280"/>
              <a:gd name="connsiteX13" fmla="*/ 60960 w 1490231"/>
              <a:gd name="connsiteY13" fmla="*/ 701040 h 2240280"/>
              <a:gd name="connsiteX14" fmla="*/ 91440 w 1490231"/>
              <a:gd name="connsiteY14" fmla="*/ 746760 h 2240280"/>
              <a:gd name="connsiteX15" fmla="*/ 137160 w 1490231"/>
              <a:gd name="connsiteY15" fmla="*/ 853440 h 2240280"/>
              <a:gd name="connsiteX16" fmla="*/ 182880 w 1490231"/>
              <a:gd name="connsiteY16" fmla="*/ 883920 h 2240280"/>
              <a:gd name="connsiteX17" fmla="*/ 243840 w 1490231"/>
              <a:gd name="connsiteY17" fmla="*/ 975360 h 2240280"/>
              <a:gd name="connsiteX18" fmla="*/ 350520 w 1490231"/>
              <a:gd name="connsiteY18" fmla="*/ 1112520 h 2240280"/>
              <a:gd name="connsiteX19" fmla="*/ 411480 w 1490231"/>
              <a:gd name="connsiteY19" fmla="*/ 1219200 h 2240280"/>
              <a:gd name="connsiteX20" fmla="*/ 441960 w 1490231"/>
              <a:gd name="connsiteY20" fmla="*/ 1280160 h 2240280"/>
              <a:gd name="connsiteX21" fmla="*/ 502920 w 1490231"/>
              <a:gd name="connsiteY21" fmla="*/ 1371600 h 2240280"/>
              <a:gd name="connsiteX22" fmla="*/ 563880 w 1490231"/>
              <a:gd name="connsiteY22" fmla="*/ 1478280 h 2240280"/>
              <a:gd name="connsiteX23" fmla="*/ 624840 w 1490231"/>
              <a:gd name="connsiteY23" fmla="*/ 1569720 h 2240280"/>
              <a:gd name="connsiteX24" fmla="*/ 640080 w 1490231"/>
              <a:gd name="connsiteY24" fmla="*/ 1630680 h 2240280"/>
              <a:gd name="connsiteX25" fmla="*/ 685800 w 1490231"/>
              <a:gd name="connsiteY25" fmla="*/ 1676400 h 2240280"/>
              <a:gd name="connsiteX26" fmla="*/ 716280 w 1490231"/>
              <a:gd name="connsiteY26" fmla="*/ 1722120 h 2240280"/>
              <a:gd name="connsiteX27" fmla="*/ 731520 w 1490231"/>
              <a:gd name="connsiteY27" fmla="*/ 1767840 h 2240280"/>
              <a:gd name="connsiteX28" fmla="*/ 807720 w 1490231"/>
              <a:gd name="connsiteY28" fmla="*/ 1874520 h 2240280"/>
              <a:gd name="connsiteX29" fmla="*/ 838200 w 1490231"/>
              <a:gd name="connsiteY29" fmla="*/ 1981200 h 2240280"/>
              <a:gd name="connsiteX30" fmla="*/ 899160 w 1490231"/>
              <a:gd name="connsiteY30" fmla="*/ 2072640 h 2240280"/>
              <a:gd name="connsiteX31" fmla="*/ 975360 w 1490231"/>
              <a:gd name="connsiteY31" fmla="*/ 2164080 h 2240280"/>
              <a:gd name="connsiteX32" fmla="*/ 1021080 w 1490231"/>
              <a:gd name="connsiteY32" fmla="*/ 2179320 h 2240280"/>
              <a:gd name="connsiteX33" fmla="*/ 1112520 w 1490231"/>
              <a:gd name="connsiteY33" fmla="*/ 2240280 h 2240280"/>
              <a:gd name="connsiteX34" fmla="*/ 1188720 w 1490231"/>
              <a:gd name="connsiteY34" fmla="*/ 2225040 h 2240280"/>
              <a:gd name="connsiteX35" fmla="*/ 1310640 w 1490231"/>
              <a:gd name="connsiteY35" fmla="*/ 2194560 h 2240280"/>
              <a:gd name="connsiteX36" fmla="*/ 1432560 w 1490231"/>
              <a:gd name="connsiteY36" fmla="*/ 2057400 h 2240280"/>
              <a:gd name="connsiteX37" fmla="*/ 1463040 w 1490231"/>
              <a:gd name="connsiteY37" fmla="*/ 1965960 h 2240280"/>
              <a:gd name="connsiteX38" fmla="*/ 1463040 w 1490231"/>
              <a:gd name="connsiteY38" fmla="*/ 1554480 h 2240280"/>
              <a:gd name="connsiteX39" fmla="*/ 1417320 w 1490231"/>
              <a:gd name="connsiteY39" fmla="*/ 1371600 h 2240280"/>
              <a:gd name="connsiteX40" fmla="*/ 1371600 w 1490231"/>
              <a:gd name="connsiteY40" fmla="*/ 1158240 h 2240280"/>
              <a:gd name="connsiteX41" fmla="*/ 1310640 w 1490231"/>
              <a:gd name="connsiteY41" fmla="*/ 1066800 h 2240280"/>
              <a:gd name="connsiteX42" fmla="*/ 1264920 w 1490231"/>
              <a:gd name="connsiteY42" fmla="*/ 944880 h 2240280"/>
              <a:gd name="connsiteX43" fmla="*/ 1219200 w 1490231"/>
              <a:gd name="connsiteY43" fmla="*/ 838200 h 2240280"/>
              <a:gd name="connsiteX44" fmla="*/ 1173480 w 1490231"/>
              <a:gd name="connsiteY44" fmla="*/ 807720 h 2240280"/>
              <a:gd name="connsiteX45" fmla="*/ 1097280 w 1490231"/>
              <a:gd name="connsiteY45" fmla="*/ 716280 h 2240280"/>
              <a:gd name="connsiteX46" fmla="*/ 1066800 w 1490231"/>
              <a:gd name="connsiteY46" fmla="*/ 670560 h 2240280"/>
              <a:gd name="connsiteX47" fmla="*/ 1021080 w 1490231"/>
              <a:gd name="connsiteY47" fmla="*/ 624840 h 2240280"/>
              <a:gd name="connsiteX48" fmla="*/ 914400 w 1490231"/>
              <a:gd name="connsiteY48" fmla="*/ 502920 h 2240280"/>
              <a:gd name="connsiteX49" fmla="*/ 838200 w 1490231"/>
              <a:gd name="connsiteY49" fmla="*/ 426720 h 2240280"/>
              <a:gd name="connsiteX50" fmla="*/ 807720 w 1490231"/>
              <a:gd name="connsiteY50" fmla="*/ 381000 h 2240280"/>
              <a:gd name="connsiteX51" fmla="*/ 746760 w 1490231"/>
              <a:gd name="connsiteY51" fmla="*/ 365760 h 2240280"/>
              <a:gd name="connsiteX52" fmla="*/ 655320 w 1490231"/>
              <a:gd name="connsiteY52" fmla="*/ 335280 h 2240280"/>
              <a:gd name="connsiteX53" fmla="*/ 518160 w 1490231"/>
              <a:gd name="connsiteY53" fmla="*/ 259080 h 224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90231" h="2240280">
                <a:moveTo>
                  <a:pt x="579120" y="289560"/>
                </a:moveTo>
                <a:cubicBezTo>
                  <a:pt x="556361" y="255421"/>
                  <a:pt x="529385" y="213125"/>
                  <a:pt x="502920" y="182880"/>
                </a:cubicBezTo>
                <a:cubicBezTo>
                  <a:pt x="483997" y="161253"/>
                  <a:pt x="460883" y="143547"/>
                  <a:pt x="441960" y="121920"/>
                </a:cubicBezTo>
                <a:cubicBezTo>
                  <a:pt x="425234" y="102805"/>
                  <a:pt x="417374" y="75049"/>
                  <a:pt x="396240" y="60960"/>
                </a:cubicBezTo>
                <a:lnTo>
                  <a:pt x="259080" y="15240"/>
                </a:lnTo>
                <a:lnTo>
                  <a:pt x="213360" y="0"/>
                </a:lnTo>
                <a:cubicBezTo>
                  <a:pt x="193040" y="5080"/>
                  <a:pt x="169828" y="3622"/>
                  <a:pt x="152400" y="15240"/>
                </a:cubicBezTo>
                <a:cubicBezTo>
                  <a:pt x="137160" y="25400"/>
                  <a:pt x="134872" y="48008"/>
                  <a:pt x="121920" y="60960"/>
                </a:cubicBezTo>
                <a:cubicBezTo>
                  <a:pt x="108968" y="73912"/>
                  <a:pt x="91440" y="81280"/>
                  <a:pt x="76200" y="91440"/>
                </a:cubicBezTo>
                <a:cubicBezTo>
                  <a:pt x="71120" y="106680"/>
                  <a:pt x="68144" y="122792"/>
                  <a:pt x="60960" y="137160"/>
                </a:cubicBezTo>
                <a:cubicBezTo>
                  <a:pt x="52769" y="153543"/>
                  <a:pt x="37919" y="166142"/>
                  <a:pt x="30480" y="182880"/>
                </a:cubicBezTo>
                <a:cubicBezTo>
                  <a:pt x="17431" y="212240"/>
                  <a:pt x="0" y="274320"/>
                  <a:pt x="0" y="274320"/>
                </a:cubicBezTo>
                <a:cubicBezTo>
                  <a:pt x="12589" y="475750"/>
                  <a:pt x="626" y="460015"/>
                  <a:pt x="30480" y="594360"/>
                </a:cubicBezTo>
                <a:cubicBezTo>
                  <a:pt x="34386" y="611939"/>
                  <a:pt x="50777" y="680675"/>
                  <a:pt x="60960" y="701040"/>
                </a:cubicBezTo>
                <a:cubicBezTo>
                  <a:pt x="69151" y="717423"/>
                  <a:pt x="83249" y="730377"/>
                  <a:pt x="91440" y="746760"/>
                </a:cubicBezTo>
                <a:cubicBezTo>
                  <a:pt x="115262" y="794404"/>
                  <a:pt x="97519" y="805871"/>
                  <a:pt x="137160" y="853440"/>
                </a:cubicBezTo>
                <a:cubicBezTo>
                  <a:pt x="148886" y="867511"/>
                  <a:pt x="167640" y="873760"/>
                  <a:pt x="182880" y="883920"/>
                </a:cubicBezTo>
                <a:cubicBezTo>
                  <a:pt x="203200" y="914400"/>
                  <a:pt x="217937" y="949457"/>
                  <a:pt x="243840" y="975360"/>
                </a:cubicBezTo>
                <a:cubicBezTo>
                  <a:pt x="294013" y="1025533"/>
                  <a:pt x="314062" y="1039605"/>
                  <a:pt x="350520" y="1112520"/>
                </a:cubicBezTo>
                <a:cubicBezTo>
                  <a:pt x="442628" y="1296736"/>
                  <a:pt x="325316" y="1068413"/>
                  <a:pt x="411480" y="1219200"/>
                </a:cubicBezTo>
                <a:cubicBezTo>
                  <a:pt x="422752" y="1238925"/>
                  <a:pt x="430271" y="1260679"/>
                  <a:pt x="441960" y="1280160"/>
                </a:cubicBezTo>
                <a:cubicBezTo>
                  <a:pt x="460807" y="1311572"/>
                  <a:pt x="491336" y="1336847"/>
                  <a:pt x="502920" y="1371600"/>
                </a:cubicBezTo>
                <a:cubicBezTo>
                  <a:pt x="528314" y="1447782"/>
                  <a:pt x="505166" y="1394403"/>
                  <a:pt x="563880" y="1478280"/>
                </a:cubicBezTo>
                <a:cubicBezTo>
                  <a:pt x="584887" y="1508290"/>
                  <a:pt x="624840" y="1569720"/>
                  <a:pt x="624840" y="1569720"/>
                </a:cubicBezTo>
                <a:cubicBezTo>
                  <a:pt x="629920" y="1590040"/>
                  <a:pt x="629688" y="1612494"/>
                  <a:pt x="640080" y="1630680"/>
                </a:cubicBezTo>
                <a:cubicBezTo>
                  <a:pt x="650773" y="1649393"/>
                  <a:pt x="672002" y="1659843"/>
                  <a:pt x="685800" y="1676400"/>
                </a:cubicBezTo>
                <a:cubicBezTo>
                  <a:pt x="697526" y="1690471"/>
                  <a:pt x="708089" y="1705737"/>
                  <a:pt x="716280" y="1722120"/>
                </a:cubicBezTo>
                <a:cubicBezTo>
                  <a:pt x="723464" y="1736488"/>
                  <a:pt x="724336" y="1753472"/>
                  <a:pt x="731520" y="1767840"/>
                </a:cubicBezTo>
                <a:cubicBezTo>
                  <a:pt x="742662" y="1790125"/>
                  <a:pt x="797365" y="1860714"/>
                  <a:pt x="807720" y="1874520"/>
                </a:cubicBezTo>
                <a:cubicBezTo>
                  <a:pt x="811307" y="1888869"/>
                  <a:pt x="828262" y="1963312"/>
                  <a:pt x="838200" y="1981200"/>
                </a:cubicBezTo>
                <a:cubicBezTo>
                  <a:pt x="855990" y="2013222"/>
                  <a:pt x="878840" y="2042160"/>
                  <a:pt x="899160" y="2072640"/>
                </a:cubicBezTo>
                <a:cubicBezTo>
                  <a:pt x="921651" y="2106376"/>
                  <a:pt x="940157" y="2140611"/>
                  <a:pt x="975360" y="2164080"/>
                </a:cubicBezTo>
                <a:cubicBezTo>
                  <a:pt x="988726" y="2172991"/>
                  <a:pt x="1007037" y="2171518"/>
                  <a:pt x="1021080" y="2179320"/>
                </a:cubicBezTo>
                <a:cubicBezTo>
                  <a:pt x="1053102" y="2197110"/>
                  <a:pt x="1112520" y="2240280"/>
                  <a:pt x="1112520" y="2240280"/>
                </a:cubicBezTo>
                <a:cubicBezTo>
                  <a:pt x="1137920" y="2235200"/>
                  <a:pt x="1163480" y="2230865"/>
                  <a:pt x="1188720" y="2225040"/>
                </a:cubicBezTo>
                <a:cubicBezTo>
                  <a:pt x="1229538" y="2215620"/>
                  <a:pt x="1310640" y="2194560"/>
                  <a:pt x="1310640" y="2194560"/>
                </a:cubicBezTo>
                <a:cubicBezTo>
                  <a:pt x="1366214" y="2152879"/>
                  <a:pt x="1407544" y="2132449"/>
                  <a:pt x="1432560" y="2057400"/>
                </a:cubicBezTo>
                <a:lnTo>
                  <a:pt x="1463040" y="1965960"/>
                </a:lnTo>
                <a:cubicBezTo>
                  <a:pt x="1483672" y="1780271"/>
                  <a:pt x="1490231" y="1790136"/>
                  <a:pt x="1463040" y="1554480"/>
                </a:cubicBezTo>
                <a:cubicBezTo>
                  <a:pt x="1451610" y="1455420"/>
                  <a:pt x="1430655" y="1451610"/>
                  <a:pt x="1417320" y="1371600"/>
                </a:cubicBezTo>
                <a:cubicBezTo>
                  <a:pt x="1410755" y="1332211"/>
                  <a:pt x="1388478" y="1183556"/>
                  <a:pt x="1371600" y="1158240"/>
                </a:cubicBezTo>
                <a:lnTo>
                  <a:pt x="1310640" y="1066800"/>
                </a:lnTo>
                <a:cubicBezTo>
                  <a:pt x="1282543" y="954410"/>
                  <a:pt x="1312736" y="1056452"/>
                  <a:pt x="1264920" y="944880"/>
                </a:cubicBezTo>
                <a:cubicBezTo>
                  <a:pt x="1248105" y="905644"/>
                  <a:pt x="1248932" y="873879"/>
                  <a:pt x="1219200" y="838200"/>
                </a:cubicBezTo>
                <a:cubicBezTo>
                  <a:pt x="1207474" y="824129"/>
                  <a:pt x="1188720" y="817880"/>
                  <a:pt x="1173480" y="807720"/>
                </a:cubicBezTo>
                <a:cubicBezTo>
                  <a:pt x="1097804" y="694206"/>
                  <a:pt x="1195066" y="833623"/>
                  <a:pt x="1097280" y="716280"/>
                </a:cubicBezTo>
                <a:cubicBezTo>
                  <a:pt x="1085554" y="702209"/>
                  <a:pt x="1078526" y="684631"/>
                  <a:pt x="1066800" y="670560"/>
                </a:cubicBezTo>
                <a:cubicBezTo>
                  <a:pt x="1053002" y="654003"/>
                  <a:pt x="1034312" y="641853"/>
                  <a:pt x="1021080" y="624840"/>
                </a:cubicBezTo>
                <a:cubicBezTo>
                  <a:pt x="925342" y="501748"/>
                  <a:pt x="1002909" y="561926"/>
                  <a:pt x="914400" y="502920"/>
                </a:cubicBezTo>
                <a:cubicBezTo>
                  <a:pt x="833120" y="381000"/>
                  <a:pt x="939800" y="528320"/>
                  <a:pt x="838200" y="426720"/>
                </a:cubicBezTo>
                <a:cubicBezTo>
                  <a:pt x="825248" y="413768"/>
                  <a:pt x="822960" y="391160"/>
                  <a:pt x="807720" y="381000"/>
                </a:cubicBezTo>
                <a:cubicBezTo>
                  <a:pt x="790292" y="369382"/>
                  <a:pt x="766822" y="371779"/>
                  <a:pt x="746760" y="365760"/>
                </a:cubicBezTo>
                <a:cubicBezTo>
                  <a:pt x="715986" y="356528"/>
                  <a:pt x="684057" y="349648"/>
                  <a:pt x="655320" y="335280"/>
                </a:cubicBezTo>
                <a:cubicBezTo>
                  <a:pt x="526974" y="271107"/>
                  <a:pt x="565529" y="306449"/>
                  <a:pt x="518160" y="25908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37 -0.31088 C 0.20938 -0.32153 0.19531 -0.33218 0.19045 -0.33218 C 0.15938 -0.33218 0.12743 -0.16551 0.12743 0.00115 C 0.12743 -0.08287 0.11146 -0.16551 0.09635 -0.16551 C 0.08038 -0.16551 0.06528 -0.08148 0.06528 0.00115 C 0.06528 -0.04028 0.05729 -0.08287 0.04931 -0.08287 C 0.04132 -0.08287 0.03333 -0.04144 0.03333 0.00115 C 0.03333 -0.02014 0.02934 -0.04028 0.02535 -0.04028 C 0.02135 -0.04028 0.01736 -0.01898 0.01736 0.00115 C 0.01736 -0.00949 0.01528 -0.02014 0.01337 -0.02014 C 0.01233 -0.02014 0.00938 -0.00949 0.00938 0.00115 C 0.00938 -0.00417 0.00833 -0.00949 0.00729 -0.00949 C 0.00729 -0.01088 0.00521 -0.00417 0.00521 0.00115 C 0.00521 -0.00162 0.00521 -0.00417 0.00417 -0.00417 C 0.00417 -0.00278 0.00313 -0.00139 0.00313 0.00115 C 0.00313 -0.00023 0.00313 -0.00162 0.00313 -0.00278 C 0.00208 -0.00278 0.00208 -0.00139 0.00208 2.96296E-6 C 0.00104 2.96296E-6 0.00104 -0.00139 0.00104 -0.00278 C 2.77556E-17 -0.00278 2.77556E-17 -0.00139 2.77556E-17 2.96296E-6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4" presetClass="entr" presetSubtype="0" accel="10000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4" presetClass="entr" presetSubtype="0" accel="10000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4" presetClass="entr" presetSubtype="0" accel="100000" fill="hold" nodeType="click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4" presetClass="entr" presetSubtype="0" accel="100000" fill="hold" nodeType="click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  <p:bldP spid="16" grpId="1" animBg="1"/>
      <p:bldP spid="16" grpId="2" animBg="1"/>
      <p:bldP spid="17" grpId="0" animBg="1"/>
      <p:bldP spid="1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rIns="0" bIns="0" anchor="b">
            <a:noAutofit/>
          </a:bodyPr>
          <a:lstStyle/>
          <a:p>
            <a:pPr algn="ctr"/>
            <a:r>
              <a:rPr lang="en-US" sz="3600" dirty="0" smtClean="0">
                <a:latin typeface="Pristina" pitchFamily="66" charset="0"/>
              </a:rPr>
              <a:t>Concavity</a:t>
            </a:r>
            <a:endParaRPr lang="en-US" sz="3600" dirty="0">
              <a:latin typeface="Pristina" pitchFamily="66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Concavity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Number of turning points minus one equals the amount of turning points in final graph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Considering the original graph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Concave down from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Only one turning point in the original function—no turning points in derivative function.</a:t>
            </a:r>
            <a:endParaRPr lang="en-US" dirty="0"/>
          </a:p>
        </p:txBody>
      </p:sp>
      <p:pic>
        <p:nvPicPr>
          <p:cNvPr id="6" name="Picture 2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90775" y="4010025"/>
            <a:ext cx="514350" cy="19050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447800"/>
            <a:ext cx="5111750" cy="4284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37 -0.31088 C 0.20938 -0.32153 0.19531 -0.33218 0.19045 -0.33218 C 0.15938 -0.33218 0.12743 -0.16551 0.12743 0.00116 C 0.12743 -0.08287 0.11146 -0.16551 0.09635 -0.16551 C 0.08038 -0.16551 0.06528 -0.08148 0.06528 0.00116 C 0.06528 -0.04028 0.05729 -0.08287 0.04931 -0.08287 C 0.04132 -0.08287 0.03333 -0.04144 0.03333 0.00116 C 0.03333 -0.02014 0.02934 -0.04028 0.02535 -0.04028 C 0.02135 -0.04028 0.01736 -0.01898 0.01736 0.00116 C 0.01736 -0.00949 0.01528 -0.02014 0.01337 -0.02014 C 0.01233 -0.02014 0.00938 -0.00949 0.00938 0.00116 C 0.00938 -0.00417 0.00833 -0.00949 0.00729 -0.00949 C 0.00729 -0.01088 0.00521 -0.00417 0.00521 0.00116 C 0.00521 -0.00162 0.00521 -0.00417 0.00417 -0.00417 C 0.00417 -0.00278 0.00313 -0.00139 0.00313 0.00116 C 0.00313 -0.00023 0.00313 -0.00162 0.00313 -0.00278 C 0.00208 -0.00278 0.00208 -0.00139 0.00208 1.85185E-6 C 0.00104 1.85185E-6 0.00104 -0.00139 0.00104 -0.00278 C 2.77556E-17 -0.00278 2.77556E-17 -0.00139 2.77556E-17 1.85185E-6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54" presetClass="entr" presetSubtype="0" ac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rIns="0" bIns="0" anchor="b">
            <a:noAutofit/>
          </a:bodyPr>
          <a:lstStyle/>
          <a:p>
            <a:pPr algn="ctr"/>
            <a:r>
              <a:rPr lang="en-US" sz="3200" dirty="0" smtClean="0">
                <a:latin typeface="Pristina" pitchFamily="66" charset="0"/>
              </a:rPr>
              <a:t>Final Derivative Description</a:t>
            </a:r>
            <a:endParaRPr lang="en-US" sz="3200" dirty="0">
              <a:latin typeface="Pristina" pitchFamily="66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This derivative function is a line.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Domain: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x-intercepts:        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Maxima or Minima :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When Positive: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When Negative:</a:t>
            </a: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1820376"/>
            <a:ext cx="5111750" cy="4284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96291" y="2736273"/>
            <a:ext cx="552450" cy="1809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7291" y="2995353"/>
            <a:ext cx="371475" cy="18097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3248891"/>
            <a:ext cx="95250" cy="1809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05891" y="3498273"/>
            <a:ext cx="514350" cy="180975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1611" y="3757353"/>
            <a:ext cx="400050" cy="18097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36 -0.31088 C 0.20937 -0.32153 0.19531 -0.33218 0.19045 -0.33218 C 0.15937 -0.33218 0.12743 -0.16551 0.12743 0.00115 C 0.12743 -0.08287 0.11146 -0.16551 0.09635 -0.16551 C 0.08038 -0.16551 0.06527 -0.08148 0.06527 0.00115 C 0.06527 -0.04028 0.05729 -0.08287 0.0493 -0.08287 C 0.04132 -0.08287 0.03333 -0.04144 0.03333 0.00115 C 0.03333 -0.02014 0.02934 -0.04028 0.02534 -0.04028 C 0.02135 -0.04028 0.01736 -0.01898 0.01736 0.00115 C 0.01736 -0.00949 0.01527 -0.02014 0.01336 -0.02014 C 0.01232 -0.02014 0.00937 -0.00949 0.00937 0.00115 C 0.00937 -0.00417 0.00833 -0.00949 0.00729 -0.00949 C 0.00729 -0.01088 0.00521 -0.00417 0.00521 0.00115 C 0.00521 -0.00162 0.00521 -0.00417 0.00416 -0.00417 C 0.00416 -0.00278 0.00312 -0.00139 0.00312 0.00115 C 0.00312 -0.00023 0.00312 -0.00162 0.00312 -0.00278 C 0.00208 -0.00278 0.00208 -0.00139 0.00208 2.96296E-6 C 0.00104 2.96296E-6 0.00104 -0.00139 0.00104 -0.00278 C 3.33333E-6 -0.00278 3.33333E-6 -0.00139 3.33333E-6 2.96296E-6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4" presetClass="entr" presetSubtype="0" accel="100000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>
                <a:latin typeface="Pristina" pitchFamily="66" charset="0"/>
              </a:rPr>
              <a:t>Thanks for Watching!</a:t>
            </a:r>
            <a:endParaRPr lang="en-US" sz="8000" dirty="0">
              <a:latin typeface="Pristina" pitchFamily="66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7854696" cy="1752600"/>
          </a:xfrm>
        </p:spPr>
        <p:txBody>
          <a:bodyPr>
            <a:noAutofit/>
          </a:bodyPr>
          <a:lstStyle/>
          <a:p>
            <a:pPr algn="ctr"/>
            <a:endParaRPr lang="en-US" sz="60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323</TotalTime>
  <Words>181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A Function and its Derivative</vt:lpstr>
      <vt:lpstr>The Function </vt:lpstr>
      <vt:lpstr>Relative Maxima and Minima </vt:lpstr>
      <vt:lpstr>Increasing and Decreasing</vt:lpstr>
      <vt:lpstr>Concavity</vt:lpstr>
      <vt:lpstr>Final Derivative Description</vt:lpstr>
      <vt:lpstr>Thanks for Watching!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Function and its Derivative</dc:title>
  <dc:creator>cynthia</dc:creator>
  <cp:lastModifiedBy>PHCC</cp:lastModifiedBy>
  <cp:revision>36</cp:revision>
  <dcterms:created xsi:type="dcterms:W3CDTF">2010-11-11T15:30:35Z</dcterms:created>
  <dcterms:modified xsi:type="dcterms:W3CDTF">2012-10-09T18:12:24Z</dcterms:modified>
</cp:coreProperties>
</file>